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3" r:id="rId5"/>
    <p:sldId id="297" r:id="rId6"/>
    <p:sldId id="296" r:id="rId7"/>
    <p:sldId id="259" r:id="rId8"/>
    <p:sldId id="260" r:id="rId9"/>
    <p:sldId id="264" r:id="rId10"/>
    <p:sldId id="271" r:id="rId11"/>
    <p:sldId id="289" r:id="rId12"/>
    <p:sldId id="288" r:id="rId13"/>
    <p:sldId id="290" r:id="rId14"/>
    <p:sldId id="268" r:id="rId15"/>
    <p:sldId id="269" r:id="rId16"/>
    <p:sldId id="273" r:id="rId17"/>
    <p:sldId id="274" r:id="rId18"/>
    <p:sldId id="275" r:id="rId19"/>
    <p:sldId id="276" r:id="rId20"/>
    <p:sldId id="286" r:id="rId21"/>
    <p:sldId id="277" r:id="rId22"/>
    <p:sldId id="278" r:id="rId23"/>
    <p:sldId id="291" r:id="rId24"/>
    <p:sldId id="279" r:id="rId25"/>
    <p:sldId id="281" r:id="rId26"/>
    <p:sldId id="280" r:id="rId27"/>
    <p:sldId id="298" r:id="rId28"/>
    <p:sldId id="287" r:id="rId29"/>
    <p:sldId id="293" r:id="rId30"/>
    <p:sldId id="294" r:id="rId31"/>
    <p:sldId id="295" r:id="rId32"/>
    <p:sldId id="29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CCECFF"/>
    <a:srgbClr val="660066"/>
    <a:srgbClr val="000099"/>
    <a:srgbClr val="003399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C0402-607E-435E-8864-7C62D5D48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838A3-2F1D-4664-B102-4A870EBBC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7AFD5-C178-4FDD-ADA6-13EFF9934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DFAE-3245-41B1-990F-A45A88043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B3BE-CBB7-45F5-B1CB-773B79506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0D9F6-EE05-4B8D-B93F-B793DE91C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0A4C6-B29E-4A9F-B2C3-64478D8D6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5D560-28F2-4525-9849-63519829C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9C026-1232-40B9-9F8C-DD8D226E1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EA7EE-8E06-4F9B-8083-CF4C9F692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46487-30FF-448F-AC0B-DB6F7CFA2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ED6A879-0335-4ADB-85C8-0362C38BD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upload.wikimedia.org/wikipedia/commons/6/62/Galilean_satellites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Golovinskiy\Rabota\&#1055;&#1088;&#1077;&#1079;&#1077;&#1085;&#1090;&#1072;&#1094;&#1080;&#1080;\&#1051;&#1072;&#1088;&#1080;&#1095;&#1077;&#1074;&#1072;\&#1055;&#1083;&#1072;&#1085;&#1077;&#1090;&#1099;-&#1075;&#1080;&#1075;&#1072;&#1085;&#1090;&#1099;%20&#1091;&#1088;&#1086;&#1082;\PlGig\KolSatur.wmv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images.astronet.ru/pubd/2007/03/04/0001221012/triton_voyager2_big.jpg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cor.edu.27.ru/dlrstore/a274fb12-63d0-dc12-6839-e72026b7fffc/objects/2206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ChangeArrowheads="1" noChangeShapeType="1" noTextEdit="1"/>
          </p:cNvSpPr>
          <p:nvPr/>
        </p:nvSpPr>
        <p:spPr bwMode="auto">
          <a:xfrm>
            <a:off x="285720" y="214290"/>
            <a:ext cx="8493128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Impact"/>
              </a:rPr>
              <a:t>Планеты- гиганты</a:t>
            </a:r>
          </a:p>
        </p:txBody>
      </p:sp>
      <p:pic>
        <p:nvPicPr>
          <p:cNvPr id="4099" name="Picture 3" descr="E:\Мои  документы\Мои рисунки 1\418018-300968e7e2fed46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1688"/>
            <a:ext cx="2832100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агетная рамка 3"/>
          <p:cNvSpPr/>
          <p:nvPr/>
        </p:nvSpPr>
        <p:spPr>
          <a:xfrm>
            <a:off x="3571868" y="6500834"/>
            <a:ext cx="2357454" cy="35716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0" y="6092825"/>
            <a:ext cx="4824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63 спутника (2009 год)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42875" y="214313"/>
            <a:ext cx="87153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Начиная с 1999 года, с помощью наземных телескопов нового поколения были открыты ещё 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47</a:t>
            </a:r>
            <a:r>
              <a:rPr lang="ru-RU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спутников Юпитера, подавляющее большинство из которых имеют диаметр в 2-4 километра.</a:t>
            </a:r>
          </a:p>
        </p:txBody>
      </p:sp>
      <p:pic>
        <p:nvPicPr>
          <p:cNvPr id="51202" name="Picture 2" descr="Файл:Theb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2786063"/>
            <a:ext cx="35052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57938" y="3000375"/>
            <a:ext cx="20462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Альматея</a:t>
            </a:r>
          </a:p>
          <a:p>
            <a:pPr algn="ctr"/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250 км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3286125"/>
            <a:ext cx="18176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Фива</a:t>
            </a:r>
          </a:p>
          <a:p>
            <a:pPr algn="ctr"/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116 км</a:t>
            </a:r>
          </a:p>
        </p:txBody>
      </p:sp>
      <p:pic>
        <p:nvPicPr>
          <p:cNvPr id="51204" name="Picture 4" descr="Картинка 33 из 1622"/>
          <p:cNvPicPr>
            <a:picLocks noChangeAspect="1" noChangeArrowheads="1"/>
          </p:cNvPicPr>
          <p:nvPr/>
        </p:nvPicPr>
        <p:blipFill>
          <a:blip r:embed="rId3" cstate="print"/>
          <a:srcRect r="63414"/>
          <a:stretch>
            <a:fillRect/>
          </a:stretch>
        </p:blipFill>
        <p:spPr bwMode="auto">
          <a:xfrm>
            <a:off x="4214813" y="4929188"/>
            <a:ext cx="18573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Картинка 33 из 1622"/>
          <p:cNvPicPr>
            <a:picLocks noChangeAspect="1" noChangeArrowheads="1"/>
          </p:cNvPicPr>
          <p:nvPr/>
        </p:nvPicPr>
        <p:blipFill>
          <a:blip r:embed="rId3" cstate="print"/>
          <a:srcRect l="75986"/>
          <a:stretch>
            <a:fillRect/>
          </a:stretch>
        </p:blipFill>
        <p:spPr bwMode="auto">
          <a:xfrm>
            <a:off x="2214563" y="4857750"/>
            <a:ext cx="1219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Файл:Galilean satellit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500063" y="3071813"/>
            <a:ext cx="76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Ио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357438" y="3071813"/>
            <a:ext cx="172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Европа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4143375" y="3857625"/>
            <a:ext cx="1947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Ганимед</a:t>
            </a:r>
          </a:p>
        </p:txBody>
      </p:sp>
      <p:sp>
        <p:nvSpPr>
          <p:cNvPr id="12294" name="Text Box 4"/>
          <p:cNvSpPr txBox="1">
            <a:spLocks noChangeArrowheads="1"/>
          </p:cNvSpPr>
          <p:nvPr/>
        </p:nvSpPr>
        <p:spPr bwMode="auto">
          <a:xfrm>
            <a:off x="7215188" y="3929063"/>
            <a:ext cx="1930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</a:rPr>
              <a:t>Калисто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643188" y="4429125"/>
            <a:ext cx="47529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ru-RU" sz="3200" b="1">
                <a:solidFill>
                  <a:srgbClr val="00FFFF"/>
                </a:solidFill>
                <a:latin typeface="Times New Roman" pitchFamily="18" charset="0"/>
              </a:rPr>
              <a:t>крупнейший спутник планеты в Солнечной системе</a:t>
            </a:r>
            <a:endParaRPr lang="ru-RU" sz="2800" b="1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0"/>
            <a:ext cx="4752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 Галилеевы спутники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43375" y="6000750"/>
            <a:ext cx="2046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5262 км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97713" y="4572000"/>
            <a:ext cx="2046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4820 км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0" y="3786188"/>
            <a:ext cx="2046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3660 км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71688" y="3786188"/>
            <a:ext cx="2046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3121 км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а 76 из 15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1143000"/>
            <a:ext cx="27432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85938" y="3857625"/>
            <a:ext cx="22145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Открыты </a:t>
            </a:r>
          </a:p>
          <a:p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1610 году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2357438" y="285750"/>
            <a:ext cx="410527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Сатурн</a:t>
            </a:r>
          </a:p>
        </p:txBody>
      </p:sp>
      <p:pic>
        <p:nvPicPr>
          <p:cNvPr id="14339" name="Picture 6" descr="1satur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38" y="357188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http://www.sai.msu.su/ng/solar/saturn/saturn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571500"/>
            <a:ext cx="13716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14375" y="6215063"/>
            <a:ext cx="6907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Эту планету окружают яркие кольца</a:t>
            </a:r>
            <a:endParaRPr lang="ru-RU" sz="2800">
              <a:solidFill>
                <a:schemeClr val="bg1"/>
              </a:solidFill>
            </a:endParaRPr>
          </a:p>
        </p:txBody>
      </p:sp>
      <p:pic>
        <p:nvPicPr>
          <p:cNvPr id="6" name="KolSatur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313" y="1785938"/>
            <a:ext cx="5688012" cy="4265612"/>
          </a:xfrm>
          <a:prstGeom prst="rect">
            <a:avLst/>
          </a:prstGeom>
          <a:noFill/>
          <a:ln w="9525">
            <a:solidFill>
              <a:srgbClr val="FCFDFE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4340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satur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476250"/>
            <a:ext cx="13716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0"/>
            <a:ext cx="7129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Внутреннее строение Сатурна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0" y="6092825"/>
            <a:ext cx="4600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61 спутник (2009 год)</a:t>
            </a:r>
          </a:p>
        </p:txBody>
      </p:sp>
      <p:pic>
        <p:nvPicPr>
          <p:cNvPr id="17411" name="Picture 5" descr="56r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143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6858000" y="285750"/>
            <a:ext cx="19065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FF00"/>
                </a:solidFill>
                <a:latin typeface="Times New Roman" pitchFamily="18" charset="0"/>
              </a:rPr>
              <a:t>Титан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572250" y="1428750"/>
            <a:ext cx="296703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FFFF"/>
                </a:solidFill>
                <a:latin typeface="Times New Roman" pitchFamily="18" charset="0"/>
              </a:rPr>
              <a:t> </a:t>
            </a:r>
            <a:r>
              <a:rPr lang="ru-RU" sz="3200" b="1">
                <a:solidFill>
                  <a:srgbClr val="00FFFF"/>
                </a:solidFill>
                <a:latin typeface="Times New Roman" pitchFamily="18" charset="0"/>
              </a:rPr>
              <a:t>второй по величине спутник планеты в Солнечной системе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29438" y="5429250"/>
            <a:ext cx="2046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5100 км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2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/>
          <p:cNvSpPr>
            <a:spLocks noChangeArrowheads="1" noChangeShapeType="1" noTextEdit="1"/>
          </p:cNvSpPr>
          <p:nvPr/>
        </p:nvSpPr>
        <p:spPr bwMode="auto">
          <a:xfrm>
            <a:off x="2571750" y="214313"/>
            <a:ext cx="3382963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Уран</a:t>
            </a:r>
          </a:p>
        </p:txBody>
      </p:sp>
      <p:pic>
        <p:nvPicPr>
          <p:cNvPr id="19459" name="Picture 5" descr="1uran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404813"/>
            <a:ext cx="1547812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sai.msu.su/ng/solar/uran/ura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57188"/>
            <a:ext cx="685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6286500"/>
            <a:ext cx="87153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>
                <a:solidFill>
                  <a:schemeClr val="bg1"/>
                </a:solidFill>
              </a:rPr>
              <a:t>Уран стал первой планетой, открытой с помощью телескопа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5357813" y="285750"/>
            <a:ext cx="3448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4000" b="1">
                <a:solidFill>
                  <a:srgbClr val="FFFF00"/>
                </a:solidFill>
                <a:latin typeface="Times New Roman" pitchFamily="18" charset="0"/>
              </a:rPr>
              <a:t>Кольца Урана</a:t>
            </a: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1116013" y="2492375"/>
            <a:ext cx="720725" cy="2159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5580063" y="2420938"/>
            <a:ext cx="720725" cy="2873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Rectangle 8"/>
          <p:cNvSpPr>
            <a:spLocks noChangeArrowheads="1"/>
          </p:cNvSpPr>
          <p:nvPr/>
        </p:nvSpPr>
        <p:spPr bwMode="auto">
          <a:xfrm>
            <a:off x="2411413" y="5157788"/>
            <a:ext cx="504825" cy="1428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5148263" y="5229225"/>
            <a:ext cx="647700" cy="2159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4787900" y="5589588"/>
            <a:ext cx="1008063" cy="2159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Rectangle 12"/>
          <p:cNvSpPr>
            <a:spLocks noChangeArrowheads="1"/>
          </p:cNvSpPr>
          <p:nvPr/>
        </p:nvSpPr>
        <p:spPr bwMode="auto">
          <a:xfrm>
            <a:off x="2268538" y="5516563"/>
            <a:ext cx="719137" cy="2889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9" name="Picture 13" descr="Планета Уран. Уран - седьмая по счету планета от Солнца, относится к семейству молодых планет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1500" y="1341438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0825" y="6092825"/>
            <a:ext cx="6337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Внутреннее строение Урана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0" y="6092825"/>
            <a:ext cx="4522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27 спутников (2009 год)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14375" y="0"/>
            <a:ext cx="8143875" cy="1384300"/>
          </a:xfrm>
          <a:prstGeom prst="rect">
            <a:avLst/>
          </a:prstGeom>
          <a:solidFill>
            <a:srgbClr val="000000">
              <a:alpha val="58038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они получили названия в честь персонажей из произведений Уильяма Шекспира и Александра Поупа.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1643063" y="142875"/>
            <a:ext cx="72866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Сравнительные размеры шести самых известных спутников Урана</a:t>
            </a:r>
          </a:p>
          <a:p>
            <a:pPr algn="ctr"/>
            <a:r>
              <a:rPr lang="ru-RU" sz="32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Слева направо: Пак, Миранда, Ариэль, Умбриэль, Титания и Оберон.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57813" y="2143125"/>
            <a:ext cx="2046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1578 км</a:t>
            </a:r>
          </a:p>
        </p:txBody>
      </p:sp>
      <p:pic>
        <p:nvPicPr>
          <p:cNvPr id="53250" name="Picture 2" descr="Файл:Uranian moon montage.jpg"/>
          <p:cNvPicPr>
            <a:picLocks noChangeAspect="1" noChangeArrowheads="1"/>
          </p:cNvPicPr>
          <p:nvPr/>
        </p:nvPicPr>
        <p:blipFill>
          <a:blip r:embed="rId3" cstate="print"/>
          <a:srcRect l="35565"/>
          <a:stretch>
            <a:fillRect/>
          </a:stretch>
        </p:blipFill>
        <p:spPr bwMode="auto">
          <a:xfrm>
            <a:off x="4071938" y="4214813"/>
            <a:ext cx="453072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2500313" y="214313"/>
            <a:ext cx="3511550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Нептун</a:t>
            </a:r>
          </a:p>
        </p:txBody>
      </p:sp>
      <p:pic>
        <p:nvPicPr>
          <p:cNvPr id="24579" name="Picture 5" descr="1neptu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650" y="188913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://www.sai.msu.su/ng/solar/neptune/neptune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8575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2875" y="5903913"/>
            <a:ext cx="87868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Нептун сначала был открыт на «кончике пера». </a:t>
            </a:r>
          </a:p>
          <a:p>
            <a:pPr algn="ctr"/>
            <a:r>
              <a:rPr lang="ru-RU" sz="2800" b="1">
                <a:solidFill>
                  <a:schemeClr val="bg1"/>
                </a:solidFill>
              </a:rPr>
              <a:t>Затем его обнаружили при помощи телескопа.</a:t>
            </a:r>
            <a:endParaRPr lang="ru-RU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50825" y="6092825"/>
            <a:ext cx="6337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Внутреннее строение Нептуна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0" y="6092825"/>
            <a:ext cx="4824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33 спутника (2009 год)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а 6 из 10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14313" y="142875"/>
            <a:ext cx="8389937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31740" anchor="ctr">
            <a:spAutoFit/>
          </a:bodyPr>
          <a:lstStyle/>
          <a:p>
            <a:pPr eaLnBrk="0" hangingPunct="0"/>
            <a:endParaRPr lang="ru-RU"/>
          </a:p>
          <a:p>
            <a:pPr eaLnBrk="0" hangingPunct="0"/>
            <a:r>
              <a:rPr lang="ru-RU" sz="2800" b="1">
                <a:solidFill>
                  <a:srgbClr val="FFFF00"/>
                </a:solidFill>
              </a:rPr>
              <a:t>Тритон - самый загадочный спутник Нептуна</a:t>
            </a:r>
            <a:r>
              <a:rPr lang="ru-RU">
                <a:solidFill>
                  <a:srgbClr val="FFFF00"/>
                </a:solidFill>
              </a:rPr>
              <a:t> </a:t>
            </a:r>
          </a:p>
          <a:p>
            <a:pPr eaLnBrk="0" hangingPunct="0"/>
            <a:endParaRPr lang="ru-RU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179388" y="188913"/>
            <a:ext cx="8750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СРАВНИТЕЛЬНЫЕ ХАРАКТЕРИСТИКИ ПЛАНЕТ</a:t>
            </a:r>
          </a:p>
        </p:txBody>
      </p:sp>
      <p:graphicFrame>
        <p:nvGraphicFramePr>
          <p:cNvPr id="36173" name="Group 333"/>
          <p:cNvGraphicFramePr>
            <a:graphicFrameLocks noGrp="1"/>
          </p:cNvGraphicFramePr>
          <p:nvPr/>
        </p:nvGraphicFramePr>
        <p:xfrm>
          <a:off x="214313" y="1268413"/>
          <a:ext cx="8786875" cy="5813430"/>
        </p:xfrm>
        <a:graphic>
          <a:graphicData uri="http://schemas.openxmlformats.org/drawingml/2006/table">
            <a:tbl>
              <a:tblPr/>
              <a:tblGrid>
                <a:gridCol w="1613639"/>
                <a:gridCol w="1537364"/>
                <a:gridCol w="1922128"/>
                <a:gridCol w="2076375"/>
                <a:gridCol w="1637369"/>
              </a:tblGrid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ПЛАНЕТЫ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РАССТ.ОТ СОЛНЦА (МЛН.КМ 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   ОБРАЩЕНИЯ  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    ВРАЩЕНИЯ (СУТ.)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ДИАМЕТР   (КМ.)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Юпитер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4380 суток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(12 </a:t>
                      </a:r>
                      <a:r>
                        <a:rPr kumimoji="0" lang="ru-RU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л.)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часов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140000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Сатурн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10950 суток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(30 </a:t>
                      </a:r>
                      <a:r>
                        <a:rPr kumimoji="0" lang="ru-RU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з.л</a:t>
                      </a: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≈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 часов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120000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Уран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30660 суток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(84 </a:t>
                      </a:r>
                      <a:r>
                        <a:rPr kumimoji="0" lang="ru-RU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з.г</a:t>
                      </a: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короче земных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51000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Нептун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4497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60225 суток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(165 </a:t>
                      </a:r>
                      <a:r>
                        <a:rPr kumimoji="0" lang="ru-RU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з.л</a:t>
                      </a: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короче земных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49500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775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142875" y="4425950"/>
            <a:ext cx="87852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900" b="1"/>
              <a:t>Плутон — крошечная холодная планета, расположенная в 40 раз дальше от Солнца, чем Земля. Увидеть Плутон можно только в мощный телескоп. Со времени своего открытия в 1930 году Плутон не закончил еще и половины полного оборота.  </a:t>
            </a:r>
          </a:p>
          <a:p>
            <a:pPr algn="just"/>
            <a:r>
              <a:rPr lang="ru-RU" sz="1900" b="1" i="1"/>
              <a:t>До 2006 года Плутон был 9 планетой Солнечной системы. Однако в 2009 году Ассамблея Международного астрономического союза исключила Плутон из класса планет и перевела его в класс планет-карликов.</a:t>
            </a:r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29256" y="357166"/>
            <a:ext cx="3121025" cy="1098550"/>
          </a:xfrm>
          <a:prstGeom prst="rect">
            <a:avLst/>
          </a:prstGeom>
          <a:noFill/>
        </p:spPr>
      </p:pic>
      <p:pic>
        <p:nvPicPr>
          <p:cNvPr id="19460" name="Рисунок 4" descr="плутон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93663"/>
            <a:ext cx="4964113" cy="433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1" name="Рисунок 5" descr="life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714488"/>
            <a:ext cx="2358589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4"/>
          <p:cNvSpPr>
            <a:spLocks noChangeArrowheads="1"/>
          </p:cNvSpPr>
          <p:nvPr/>
        </p:nvSpPr>
        <p:spPr bwMode="auto">
          <a:xfrm>
            <a:off x="3276600" y="404813"/>
            <a:ext cx="2735263" cy="865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100000">
                <a:srgbClr val="FFFFFF"/>
              </a:gs>
            </a:gsLst>
            <a:path path="rect">
              <a:fillToRect r="100000" b="100000"/>
            </a:path>
          </a:gradFill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accent2"/>
                </a:solidFill>
                <a:latin typeface="Times New Roman" pitchFamily="18" charset="0"/>
              </a:rPr>
              <a:t>ПЛАНЕТЫ</a:t>
            </a:r>
          </a:p>
        </p:txBody>
      </p:sp>
      <p:sp>
        <p:nvSpPr>
          <p:cNvPr id="3075" name="AutoShape 5"/>
          <p:cNvSpPr>
            <a:spLocks noChangeArrowheads="1"/>
          </p:cNvSpPr>
          <p:nvPr/>
        </p:nvSpPr>
        <p:spPr bwMode="auto">
          <a:xfrm>
            <a:off x="179388" y="1844675"/>
            <a:ext cx="3097212" cy="12239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Планеты</a:t>
            </a:r>
          </a:p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земной группы</a:t>
            </a:r>
          </a:p>
        </p:txBody>
      </p:sp>
      <p:sp>
        <p:nvSpPr>
          <p:cNvPr id="3076" name="Line 6"/>
          <p:cNvSpPr>
            <a:spLocks noChangeShapeType="1"/>
          </p:cNvSpPr>
          <p:nvPr/>
        </p:nvSpPr>
        <p:spPr bwMode="auto">
          <a:xfrm flipH="1">
            <a:off x="2195513" y="1268413"/>
            <a:ext cx="1152525" cy="57626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7" name="AutoShape 7"/>
          <p:cNvSpPr>
            <a:spLocks noChangeArrowheads="1"/>
          </p:cNvSpPr>
          <p:nvPr/>
        </p:nvSpPr>
        <p:spPr bwMode="auto">
          <a:xfrm>
            <a:off x="5580063" y="1773238"/>
            <a:ext cx="3097212" cy="12239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Планеты-</a:t>
            </a:r>
          </a:p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гиганты</a:t>
            </a:r>
          </a:p>
        </p:txBody>
      </p:sp>
      <p:sp>
        <p:nvSpPr>
          <p:cNvPr id="3078" name="Line 8"/>
          <p:cNvSpPr>
            <a:spLocks noChangeShapeType="1"/>
          </p:cNvSpPr>
          <p:nvPr/>
        </p:nvSpPr>
        <p:spPr bwMode="auto">
          <a:xfrm>
            <a:off x="5940425" y="1196975"/>
            <a:ext cx="936625" cy="576263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9" name="AutoShape 9"/>
          <p:cNvSpPr>
            <a:spLocks noChangeArrowheads="1"/>
          </p:cNvSpPr>
          <p:nvPr/>
        </p:nvSpPr>
        <p:spPr bwMode="auto">
          <a:xfrm>
            <a:off x="395288" y="3284538"/>
            <a:ext cx="2449512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Меркурий</a:t>
            </a:r>
          </a:p>
        </p:txBody>
      </p:sp>
      <p:sp>
        <p:nvSpPr>
          <p:cNvPr id="3080" name="AutoShape 10"/>
          <p:cNvSpPr>
            <a:spLocks noChangeArrowheads="1"/>
          </p:cNvSpPr>
          <p:nvPr/>
        </p:nvSpPr>
        <p:spPr bwMode="auto">
          <a:xfrm>
            <a:off x="395288" y="3860800"/>
            <a:ext cx="2449512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Венера</a:t>
            </a:r>
          </a:p>
        </p:txBody>
      </p:sp>
      <p:sp>
        <p:nvSpPr>
          <p:cNvPr id="3081" name="AutoShape 11"/>
          <p:cNvSpPr>
            <a:spLocks noChangeArrowheads="1"/>
          </p:cNvSpPr>
          <p:nvPr/>
        </p:nvSpPr>
        <p:spPr bwMode="auto">
          <a:xfrm>
            <a:off x="395288" y="4437063"/>
            <a:ext cx="2449512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Земля</a:t>
            </a:r>
          </a:p>
        </p:txBody>
      </p:sp>
      <p:sp>
        <p:nvSpPr>
          <p:cNvPr id="3082" name="AutoShape 12"/>
          <p:cNvSpPr>
            <a:spLocks noChangeArrowheads="1"/>
          </p:cNvSpPr>
          <p:nvPr/>
        </p:nvSpPr>
        <p:spPr bwMode="auto">
          <a:xfrm>
            <a:off x="395288" y="5013325"/>
            <a:ext cx="2449512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Марс</a:t>
            </a:r>
          </a:p>
        </p:txBody>
      </p:sp>
      <p:sp>
        <p:nvSpPr>
          <p:cNvPr id="3083" name="AutoShape 13"/>
          <p:cNvSpPr>
            <a:spLocks noChangeArrowheads="1"/>
          </p:cNvSpPr>
          <p:nvPr/>
        </p:nvSpPr>
        <p:spPr bwMode="auto">
          <a:xfrm>
            <a:off x="5940425" y="3284538"/>
            <a:ext cx="244951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Юпитер</a:t>
            </a:r>
          </a:p>
        </p:txBody>
      </p:sp>
      <p:sp>
        <p:nvSpPr>
          <p:cNvPr id="3084" name="AutoShape 14"/>
          <p:cNvSpPr>
            <a:spLocks noChangeArrowheads="1"/>
          </p:cNvSpPr>
          <p:nvPr/>
        </p:nvSpPr>
        <p:spPr bwMode="auto">
          <a:xfrm>
            <a:off x="5940425" y="3860800"/>
            <a:ext cx="244951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Сатурн</a:t>
            </a:r>
          </a:p>
        </p:txBody>
      </p:sp>
      <p:sp>
        <p:nvSpPr>
          <p:cNvPr id="3085" name="AutoShape 15"/>
          <p:cNvSpPr>
            <a:spLocks noChangeArrowheads="1"/>
          </p:cNvSpPr>
          <p:nvPr/>
        </p:nvSpPr>
        <p:spPr bwMode="auto">
          <a:xfrm>
            <a:off x="5940425" y="4437063"/>
            <a:ext cx="244951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Уран</a:t>
            </a:r>
          </a:p>
        </p:txBody>
      </p:sp>
      <p:sp>
        <p:nvSpPr>
          <p:cNvPr id="3086" name="AutoShape 16"/>
          <p:cNvSpPr>
            <a:spLocks noChangeArrowheads="1"/>
          </p:cNvSpPr>
          <p:nvPr/>
        </p:nvSpPr>
        <p:spPr bwMode="auto">
          <a:xfrm>
            <a:off x="5940425" y="5013325"/>
            <a:ext cx="2449513" cy="504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Нептун</a:t>
            </a:r>
          </a:p>
        </p:txBody>
      </p:sp>
      <p:sp>
        <p:nvSpPr>
          <p:cNvPr id="3087" name="WordArt 17"/>
          <p:cNvSpPr>
            <a:spLocks noChangeArrowheads="1" noChangeShapeType="1" noTextEdit="1"/>
          </p:cNvSpPr>
          <p:nvPr/>
        </p:nvSpPr>
        <p:spPr bwMode="auto">
          <a:xfrm rot="-2992580">
            <a:off x="2951956" y="3896519"/>
            <a:ext cx="2447925" cy="649288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Пояс астероидов</a:t>
            </a:r>
          </a:p>
        </p:txBody>
      </p:sp>
      <p:sp>
        <p:nvSpPr>
          <p:cNvPr id="3088" name="Line 18"/>
          <p:cNvSpPr>
            <a:spLocks noChangeShapeType="1"/>
          </p:cNvSpPr>
          <p:nvPr/>
        </p:nvSpPr>
        <p:spPr bwMode="auto">
          <a:xfrm>
            <a:off x="4427538" y="4149725"/>
            <a:ext cx="144462" cy="12954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9" name="Text Box 19"/>
          <p:cNvSpPr txBox="1">
            <a:spLocks noChangeArrowheads="1"/>
          </p:cNvSpPr>
          <p:nvPr/>
        </p:nvSpPr>
        <p:spPr bwMode="auto">
          <a:xfrm>
            <a:off x="2987675" y="5467350"/>
            <a:ext cx="371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Times New Roman" pitchFamily="18" charset="0"/>
              </a:rPr>
              <a:t>Карликовые планеты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 descr="we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6175" y="176213"/>
            <a:ext cx="65833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4000500" y="4429125"/>
            <a:ext cx="1408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latin typeface="Corbel" pitchFamily="34" charset="0"/>
              </a:rPr>
              <a:t>(Харон)</a:t>
            </a:r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6072188" y="3000375"/>
            <a:ext cx="950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rbel" pitchFamily="34" charset="0"/>
              </a:rPr>
              <a:t>(Некс)</a:t>
            </a:r>
          </a:p>
        </p:txBody>
      </p:sp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6929438" y="4357688"/>
            <a:ext cx="111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rbel" pitchFamily="34" charset="0"/>
              </a:rPr>
              <a:t>(Гидра)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1750" y="2714625"/>
            <a:ext cx="1454150" cy="461963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</a:rPr>
              <a:t>ПЛУТОН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47" name="Рисунок 1" descr="Харон спутник плутона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0"/>
            <a:ext cx="87042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09" name="Picture 1" descr="E:\Мои  документы\Мои рисунки 1\Космос. Земля\13к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435768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Картинка 1 из 171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143000"/>
            <a:ext cx="8766175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563938" y="836613"/>
            <a:ext cx="1333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Юпитер</a:t>
            </a:r>
          </a:p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13км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с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403350" y="1484313"/>
            <a:ext cx="1281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Сатурн </a:t>
            </a:r>
          </a:p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10км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с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547813" y="0"/>
            <a:ext cx="939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Уран</a:t>
            </a:r>
          </a:p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6км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с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0" y="333375"/>
            <a:ext cx="1209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Нептун</a:t>
            </a:r>
          </a:p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5км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</a:rPr>
              <a:t>/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с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E:\Мои  документы\Мои рисунки 1\418000-5fdd6120e37f12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14296605_24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Прямоугольник 3"/>
          <p:cNvGrpSpPr>
            <a:grpSpLocks/>
          </p:cNvGrpSpPr>
          <p:nvPr/>
        </p:nvGrpSpPr>
        <p:grpSpPr bwMode="auto">
          <a:xfrm>
            <a:off x="142875" y="142875"/>
            <a:ext cx="8858250" cy="6572250"/>
            <a:chOff x="235" y="90"/>
            <a:chExt cx="5242" cy="4140"/>
          </a:xfrm>
        </p:grpSpPr>
        <p:pic>
          <p:nvPicPr>
            <p:cNvPr id="6148" name="Прямоугольник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5" y="90"/>
              <a:ext cx="5242" cy="4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321" y="315"/>
              <a:ext cx="5113" cy="3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ru-RU" sz="100" b="1" u="sng" dirty="0">
                <a:solidFill>
                  <a:schemeClr val="bg1"/>
                </a:solidFill>
                <a:latin typeface="Georgia" pitchFamily="18" charset="0"/>
              </a:endParaRPr>
            </a:p>
            <a:p>
              <a:pPr algn="just">
                <a:buFont typeface="Wingdings" pitchFamily="2" charset="2"/>
                <a:buChar char="Ø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Georgia" pitchFamily="18" charset="0"/>
                </a:rPr>
                <a:t> </a:t>
              </a: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Это очень </a:t>
              </a:r>
              <a:r>
                <a:rPr lang="ru-RU" sz="3200" b="1" dirty="0">
                  <a:solidFill>
                    <a:srgbClr val="C00000"/>
                  </a:solidFill>
                  <a:latin typeface="+mn-lt"/>
                </a:rPr>
                <a:t>большие</a:t>
              </a: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 планеты, которые во много раз превышают размеры планет  земной группы</a:t>
              </a:r>
            </a:p>
            <a:p>
              <a:pPr algn="just">
                <a:buFont typeface="Wingdings" pitchFamily="2" charset="2"/>
                <a:buChar char="Ø"/>
                <a:defRPr/>
              </a:pP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 Они состоят преимущественно из газов (из </a:t>
              </a:r>
              <a:r>
                <a:rPr lang="ru-RU" sz="3200" b="1" dirty="0">
                  <a:solidFill>
                    <a:srgbClr val="C00000"/>
                  </a:solidFill>
                  <a:latin typeface="+mn-lt"/>
                </a:rPr>
                <a:t>водорода</a:t>
              </a: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) и не имеют  твердых поверхностей таких, как у планет земной группы</a:t>
              </a:r>
            </a:p>
            <a:p>
              <a:pPr algn="just">
                <a:buFont typeface="Wingdings" pitchFamily="2" charset="2"/>
                <a:buChar char="Ø"/>
                <a:defRPr/>
              </a:pP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 Все планеты-гиганты окружены атмосферой, состоящей из </a:t>
              </a:r>
              <a:r>
                <a:rPr lang="ru-RU" sz="3200" b="1" dirty="0">
                  <a:solidFill>
                    <a:srgbClr val="C00000"/>
                  </a:solidFill>
                  <a:latin typeface="+mn-lt"/>
                </a:rPr>
                <a:t>водорода</a:t>
              </a:r>
            </a:p>
            <a:p>
              <a:pPr algn="just">
                <a:buFont typeface="Wingdings" pitchFamily="2" charset="2"/>
                <a:buChar char="Ø"/>
                <a:defRPr/>
              </a:pP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 Обладают большим количеством </a:t>
              </a:r>
              <a:r>
                <a:rPr lang="ru-RU" sz="3200" b="1" dirty="0">
                  <a:solidFill>
                    <a:srgbClr val="C00000"/>
                  </a:solidFill>
                  <a:latin typeface="+mn-lt"/>
                </a:rPr>
                <a:t>спутников</a:t>
              </a:r>
            </a:p>
            <a:p>
              <a:pPr algn="just">
                <a:buFont typeface="Wingdings" pitchFamily="2" charset="2"/>
                <a:buChar char="Ø"/>
                <a:defRPr/>
              </a:pPr>
              <a:r>
                <a:rPr lang="ru-RU" sz="3200" b="1" dirty="0">
                  <a:solidFill>
                    <a:schemeClr val="bg1"/>
                  </a:solidFill>
                  <a:latin typeface="+mn-lt"/>
                </a:rPr>
                <a:t>  Имеют </a:t>
              </a:r>
              <a:r>
                <a:rPr lang="ru-RU" sz="3200" b="1" dirty="0">
                  <a:solidFill>
                    <a:srgbClr val="C00000"/>
                  </a:solidFill>
                  <a:latin typeface="+mn-lt"/>
                </a:rPr>
                <a:t>кольца</a:t>
              </a:r>
              <a:endParaRPr lang="ru-RU" sz="3600" b="1" dirty="0">
                <a:solidFill>
                  <a:srgbClr val="C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339975" y="549275"/>
            <a:ext cx="410527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Юпитер</a:t>
            </a:r>
          </a:p>
        </p:txBody>
      </p:sp>
      <p:pic>
        <p:nvPicPr>
          <p:cNvPr id="6147" name="Picture 12" descr="10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27813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13"/>
          <p:cNvSpPr txBox="1">
            <a:spLocks noChangeArrowheads="1"/>
          </p:cNvSpPr>
          <p:nvPr/>
        </p:nvSpPr>
        <p:spPr bwMode="auto">
          <a:xfrm>
            <a:off x="2319338" y="2963863"/>
            <a:ext cx="1325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latin typeface="+mn-lt"/>
              </a:rPr>
              <a:t>1300</a:t>
            </a:r>
          </a:p>
        </p:txBody>
      </p:sp>
      <p:pic>
        <p:nvPicPr>
          <p:cNvPr id="7173" name="Picture 15" descr="1jupi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25" y="0"/>
            <a:ext cx="13319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42875" y="5572125"/>
            <a:ext cx="9001125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b="1">
                <a:solidFill>
                  <a:srgbClr val="FFFF00"/>
                </a:solidFill>
              </a:rPr>
              <a:t>Юпитер - самая </a:t>
            </a:r>
            <a:r>
              <a:rPr lang="ru-RU" sz="2300" b="1">
                <a:solidFill>
                  <a:srgbClr val="C00000"/>
                </a:solidFill>
              </a:rPr>
              <a:t>крупная</a:t>
            </a:r>
            <a:r>
              <a:rPr lang="ru-RU" sz="2300" b="1">
                <a:solidFill>
                  <a:srgbClr val="FFFF00"/>
                </a:solidFill>
              </a:rPr>
              <a:t> из всех планет Солнечной системы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2875" y="6072188"/>
            <a:ext cx="8715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i="1">
                <a:solidFill>
                  <a:schemeClr val="bg1"/>
                </a:solidFill>
              </a:rPr>
              <a:t>Диаметр Юпитера в </a:t>
            </a:r>
            <a:r>
              <a:rPr lang="ru-RU" sz="2000" b="1" i="1">
                <a:solidFill>
                  <a:srgbClr val="C00000"/>
                </a:solidFill>
              </a:rPr>
              <a:t>11</a:t>
            </a:r>
            <a:r>
              <a:rPr lang="ru-RU" sz="2000" b="1" i="1">
                <a:solidFill>
                  <a:schemeClr val="bg1"/>
                </a:solidFill>
              </a:rPr>
              <a:t> раз больше Земли, а по объему из Юпитера можно было бы сделать </a:t>
            </a:r>
            <a:r>
              <a:rPr lang="ru-RU" sz="2000" b="1" i="1">
                <a:solidFill>
                  <a:srgbClr val="C00000"/>
                </a:solidFill>
              </a:rPr>
              <a:t>1345</a:t>
            </a:r>
            <a:r>
              <a:rPr lang="ru-RU" sz="2000" b="1" i="1">
                <a:solidFill>
                  <a:schemeClr val="bg1"/>
                </a:solidFill>
              </a:rPr>
              <a:t> таких шаров, как Земля. </a:t>
            </a:r>
          </a:p>
        </p:txBody>
      </p:sp>
      <p:pic>
        <p:nvPicPr>
          <p:cNvPr id="7176" name="Picture 7" descr="E:\Мои  документы\Мои рисунки 1\science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28575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64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64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6148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8625" y="142875"/>
            <a:ext cx="812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Красное пятно и Земля (сравнение)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14313" y="5643563"/>
            <a:ext cx="85725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100" b="1">
                <a:solidFill>
                  <a:schemeClr val="bg1"/>
                </a:solidFill>
              </a:rPr>
              <a:t>На поверхности Юпитера  наблюдается Большое Красное Пятно, которое постоянно меняет цвет и размеры.</a:t>
            </a:r>
          </a:p>
          <a:p>
            <a:pPr algn="ctr"/>
            <a:r>
              <a:rPr lang="ru-RU" sz="2100" b="1">
                <a:solidFill>
                  <a:schemeClr val="bg1"/>
                </a:solidFill>
              </a:rPr>
              <a:t>Ученые считают, что это гигантский атмосферный вихрь.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0"/>
            <a:ext cx="9324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Times New Roman" pitchFamily="18" charset="0"/>
              </a:rPr>
              <a:t>Внутреннее строение Юпитера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501</Words>
  <Application>Microsoft Office PowerPoint</Application>
  <PresentationFormat>Экран (4:3)</PresentationFormat>
  <Paragraphs>116</Paragraphs>
  <Slides>32</Slides>
  <Notes>0</Notes>
  <HiddenSlides>1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Times New Roman</vt:lpstr>
      <vt:lpstr>Georgia</vt:lpstr>
      <vt:lpstr>Wingdings</vt:lpstr>
      <vt:lpstr>Corbel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Wilder</dc:creator>
  <cp:lastModifiedBy>Admin</cp:lastModifiedBy>
  <cp:revision>129</cp:revision>
  <dcterms:created xsi:type="dcterms:W3CDTF">2007-06-13T18:53:51Z</dcterms:created>
  <dcterms:modified xsi:type="dcterms:W3CDTF">2011-12-10T14:58:22Z</dcterms:modified>
</cp:coreProperties>
</file>